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8" r:id="rId12"/>
    <p:sldId id="299" r:id="rId13"/>
    <p:sldId id="266" r:id="rId14"/>
    <p:sldId id="300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48.wmf"/><Relationship Id="rId1" Type="http://schemas.openxmlformats.org/officeDocument/2006/relationships/image" Target="../media/image60.wmf"/><Relationship Id="rId4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9EBA7D2-FFE2-4B71-AA3F-676C2A323016}" type="datetimeFigureOut">
              <a:rPr lang="pt-BR" smtClean="0"/>
              <a:pPr/>
              <a:t>15/12/2009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866952F-1690-40B3-933C-35E7C71DFA4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3.png"/><Relationship Id="rId4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Eletromagnetismo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Leonardo André </a:t>
            </a:r>
            <a:r>
              <a:rPr lang="en-US" b="1" dirty="0" err="1" smtClean="0"/>
              <a:t>Ambrosio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00430" y="5357826"/>
            <a:ext cx="5357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Faculdade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Engenharia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Elétrica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e de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Computação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(FEEC)</a:t>
            </a:r>
          </a:p>
          <a:p>
            <a:pPr algn="r"/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Departamento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Microonda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e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Óptica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(DMO)</a:t>
            </a:r>
          </a:p>
          <a:p>
            <a:pPr algn="r"/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Universidade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Estadual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de Campinas (UNICAMP)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18"/>
            <a:ext cx="74199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571480"/>
            <a:ext cx="4015857" cy="3936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000100" y="2143116"/>
          <a:ext cx="2408237" cy="830263"/>
        </p:xfrm>
        <a:graphic>
          <a:graphicData uri="http://schemas.openxmlformats.org/presentationml/2006/ole">
            <p:oleObj spid="_x0000_s18434" name="Equation" r:id="rId5" imgW="1143000" imgH="393480" progId="Equation.DSMT4">
              <p:embed/>
            </p:oleObj>
          </a:graphicData>
        </a:graphic>
      </p:graphicFrame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14" y="4500570"/>
            <a:ext cx="6572296" cy="209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2214554"/>
            <a:ext cx="533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/>
          <p:nvPr/>
        </p:nvSpPr>
        <p:spPr>
          <a:xfrm>
            <a:off x="4643438" y="3286124"/>
            <a:ext cx="50006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642918"/>
            <a:ext cx="4400543" cy="422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2214554"/>
            <a:ext cx="533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/>
          <p:nvPr/>
        </p:nvSpPr>
        <p:spPr>
          <a:xfrm>
            <a:off x="4714876" y="3286124"/>
            <a:ext cx="50006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285852" y="2214554"/>
          <a:ext cx="1658938" cy="803275"/>
        </p:xfrm>
        <a:graphic>
          <a:graphicData uri="http://schemas.openxmlformats.org/presentationml/2006/ole">
            <p:oleObj spid="_x0000_s19459" name="Equation" r:id="rId6" imgW="787320" imgH="380880" progId="Equation.DSMT4">
              <p:embed/>
            </p:oleObj>
          </a:graphicData>
        </a:graphic>
      </p:graphicFrame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929198"/>
            <a:ext cx="5857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1000100" y="535782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(LA)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714355"/>
            <a:ext cx="5367329" cy="383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1285852" y="2214554"/>
          <a:ext cx="1658937" cy="776288"/>
        </p:xfrm>
        <a:graphic>
          <a:graphicData uri="http://schemas.openxmlformats.org/presentationml/2006/ole">
            <p:oleObj spid="_x0000_s17415" name="Equation" r:id="rId5" imgW="787320" imgH="368280" progId="Equation.DSMT4">
              <p:embed/>
            </p:oleObj>
          </a:graphicData>
        </a:graphic>
      </p:graphicFrame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4929198"/>
            <a:ext cx="58197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/>
          <p:nvPr/>
        </p:nvSpPr>
        <p:spPr>
          <a:xfrm>
            <a:off x="1000100" y="535782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(LA)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3724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CONSERVAÇÃO DA DIVERGÊNCIA EM FDTD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357430"/>
            <a:ext cx="5302507" cy="418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EXTENSÃO PARA 3 DIMENSÕES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428736"/>
            <a:ext cx="4129330" cy="38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2428868"/>
            <a:ext cx="1160142" cy="150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85794"/>
            <a:ext cx="69246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857232"/>
            <a:ext cx="55149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285860"/>
            <a:ext cx="21621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3357562"/>
            <a:ext cx="5254895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OUTROS SISTEMAS DE COORDENADAS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000108"/>
            <a:ext cx="42386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142984"/>
            <a:ext cx="31337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4643446"/>
            <a:ext cx="687705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ESTABILIDADE NUMÉRICA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285720" y="1428736"/>
          <a:ext cx="1981213" cy="928694"/>
        </p:xfrm>
        <a:graphic>
          <a:graphicData uri="http://schemas.openxmlformats.org/presentationml/2006/ole">
            <p:oleObj spid="_x0000_s26627" name="Equation" r:id="rId4" imgW="812520" imgH="380880" progId="Equation.DSMT4">
              <p:embed/>
            </p:oleObj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500298" y="1571612"/>
          <a:ext cx="5513373" cy="810044"/>
        </p:xfrm>
        <a:graphic>
          <a:graphicData uri="http://schemas.openxmlformats.org/presentationml/2006/ole">
            <p:oleObj spid="_x0000_s26628" name="Equation" r:id="rId5" imgW="3111480" imgH="457200" progId="Equation.DSMT4">
              <p:embed/>
            </p:oleObj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1857356" y="2714620"/>
          <a:ext cx="2898862" cy="714380"/>
        </p:xfrm>
        <a:graphic>
          <a:graphicData uri="http://schemas.openxmlformats.org/presentationml/2006/ole">
            <p:oleObj spid="_x0000_s26631" name="Equation" r:id="rId6" imgW="1130040" imgH="279360" progId="Equation.DSMT4">
              <p:embed/>
            </p:oleObj>
          </a:graphicData>
        </a:graphic>
      </p:graphicFrame>
      <p:graphicFrame>
        <p:nvGraphicFramePr>
          <p:cNvPr id="26632" name="Object 8"/>
          <p:cNvGraphicFramePr>
            <a:graphicFrameLocks noChangeAspect="1"/>
          </p:cNvGraphicFramePr>
          <p:nvPr/>
        </p:nvGraphicFramePr>
        <p:xfrm>
          <a:off x="5143505" y="2786058"/>
          <a:ext cx="1357322" cy="495271"/>
        </p:xfrm>
        <a:graphic>
          <a:graphicData uri="http://schemas.openxmlformats.org/presentationml/2006/ole">
            <p:oleObj spid="_x0000_s26632" name="Equation" r:id="rId7" imgW="520560" imgH="190440" progId="Equation.DSMT4">
              <p:embed/>
            </p:oleObj>
          </a:graphicData>
        </a:graphic>
      </p:graphicFrame>
      <p:graphicFrame>
        <p:nvGraphicFramePr>
          <p:cNvPr id="26634" name="Object 10"/>
          <p:cNvGraphicFramePr>
            <a:graphicFrameLocks noChangeAspect="1"/>
          </p:cNvGraphicFramePr>
          <p:nvPr/>
        </p:nvGraphicFramePr>
        <p:xfrm>
          <a:off x="1142976" y="3714752"/>
          <a:ext cx="2071702" cy="514911"/>
        </p:xfrm>
        <a:graphic>
          <a:graphicData uri="http://schemas.openxmlformats.org/presentationml/2006/ole">
            <p:oleObj spid="_x0000_s26634" name="Equation" r:id="rId8" imgW="863280" imgH="215640" progId="Equation.DSMT4">
              <p:embed/>
            </p:oleObj>
          </a:graphicData>
        </a:graphic>
      </p:graphicFrame>
      <p:graphicFrame>
        <p:nvGraphicFramePr>
          <p:cNvPr id="26635" name="Object 11"/>
          <p:cNvGraphicFramePr>
            <a:graphicFrameLocks noChangeAspect="1"/>
          </p:cNvGraphicFramePr>
          <p:nvPr/>
        </p:nvGraphicFramePr>
        <p:xfrm>
          <a:off x="4214810" y="3500438"/>
          <a:ext cx="3315437" cy="928694"/>
        </p:xfrm>
        <a:graphic>
          <a:graphicData uri="http://schemas.openxmlformats.org/presentationml/2006/ole">
            <p:oleObj spid="_x0000_s26635" name="Equation" r:id="rId9" imgW="1485720" imgH="419040" progId="Equation.DSMT4">
              <p:embed/>
            </p:oleObj>
          </a:graphicData>
        </a:graphic>
      </p:graphicFrame>
      <p:graphicFrame>
        <p:nvGraphicFramePr>
          <p:cNvPr id="26636" name="Object 12"/>
          <p:cNvGraphicFramePr>
            <a:graphicFrameLocks noChangeAspect="1"/>
          </p:cNvGraphicFramePr>
          <p:nvPr/>
        </p:nvGraphicFramePr>
        <p:xfrm>
          <a:off x="928662" y="4286256"/>
          <a:ext cx="2576513" cy="809625"/>
        </p:xfrm>
        <a:graphic>
          <a:graphicData uri="http://schemas.openxmlformats.org/presentationml/2006/ole">
            <p:oleObj spid="_x0000_s26636" name="Equation" r:id="rId10" imgW="965160" imgH="304560" progId="Equation.DSMT4">
              <p:embed/>
            </p:oleObj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285720" y="5072074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instável</a:t>
            </a:r>
            <a:r>
              <a:rPr lang="en-US" dirty="0" smtClean="0"/>
              <a:t> (</a:t>
            </a:r>
            <a:r>
              <a:rPr lang="en-US" dirty="0" err="1" smtClean="0"/>
              <a:t>crescente</a:t>
            </a:r>
            <a:r>
              <a:rPr lang="en-US" dirty="0" smtClean="0"/>
              <a:t>) </a:t>
            </a:r>
            <a:r>
              <a:rPr lang="en-US" dirty="0" err="1" smtClean="0"/>
              <a:t>ocorrerá</a:t>
            </a:r>
            <a:r>
              <a:rPr lang="en-US" dirty="0" smtClean="0"/>
              <a:t> se |</a:t>
            </a:r>
            <a:r>
              <a:rPr lang="en-US" i="1" dirty="0" smtClean="0">
                <a:latin typeface="Symbol" pitchFamily="18" charset="2"/>
              </a:rPr>
              <a:t>x</a:t>
            </a:r>
            <a:r>
              <a:rPr lang="en-US" dirty="0" smtClean="0"/>
              <a:t>| &gt; 1.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</a:t>
            </a:r>
            <a:r>
              <a:rPr lang="en-US" dirty="0" err="1" smtClean="0"/>
              <a:t>ocorre</a:t>
            </a:r>
            <a:r>
              <a:rPr lang="en-US" dirty="0" smtClean="0"/>
              <a:t> se |</a:t>
            </a:r>
            <a:r>
              <a:rPr lang="en-US" i="1" dirty="0" smtClean="0"/>
              <a:t>A</a:t>
            </a:r>
            <a:r>
              <a:rPr lang="en-US" dirty="0" smtClean="0"/>
              <a:t>| &gt; 1, i.e.,</a:t>
            </a:r>
            <a:endParaRPr lang="pt-BR" dirty="0"/>
          </a:p>
        </p:txBody>
      </p:sp>
      <p:graphicFrame>
        <p:nvGraphicFramePr>
          <p:cNvPr id="26637" name="Object 13"/>
          <p:cNvGraphicFramePr>
            <a:graphicFrameLocks noChangeAspect="1"/>
          </p:cNvGraphicFramePr>
          <p:nvPr/>
        </p:nvGraphicFramePr>
        <p:xfrm>
          <a:off x="2428860" y="5786454"/>
          <a:ext cx="4170362" cy="438150"/>
        </p:xfrm>
        <a:graphic>
          <a:graphicData uri="http://schemas.openxmlformats.org/presentationml/2006/ole">
            <p:oleObj spid="_x0000_s26637" name="Equation" r:id="rId11" imgW="1562040" imgH="1648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066800"/>
          </a:xfrm>
        </p:spPr>
        <p:txBody>
          <a:bodyPr/>
          <a:lstStyle/>
          <a:p>
            <a:r>
              <a:rPr lang="en-US" dirty="0" smtClean="0"/>
              <a:t>FDTD – </a:t>
            </a:r>
            <a:r>
              <a:rPr lang="en-US" dirty="0" err="1" smtClean="0"/>
              <a:t>Algoritmo</a:t>
            </a:r>
            <a:r>
              <a:rPr lang="en-US" dirty="0" smtClean="0"/>
              <a:t> de Yee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28596" y="1571612"/>
            <a:ext cx="8286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Discretização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por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Diferenças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Finitas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(1D)</a:t>
            </a:r>
            <a:endParaRPr lang="en-US" sz="17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/>
        </p:nvGraphicFramePr>
        <p:xfrm>
          <a:off x="77788" y="2000250"/>
          <a:ext cx="8990012" cy="2254250"/>
        </p:xfrm>
        <a:graphic>
          <a:graphicData uri="http://schemas.openxmlformats.org/presentationml/2006/ole">
            <p:oleObj spid="_x0000_s1026" name="Equation" r:id="rId4" imgW="3898800" imgH="977760" progId="Equation.DSMT4">
              <p:embed/>
            </p:oleObj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92075" y="4357688"/>
          <a:ext cx="8959850" cy="2254250"/>
        </p:xfrm>
        <a:graphic>
          <a:graphicData uri="http://schemas.openxmlformats.org/presentationml/2006/ole">
            <p:oleObj spid="_x0000_s1027" name="Equation" r:id="rId5" imgW="3886200" imgH="9777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571472" y="571480"/>
          <a:ext cx="3429024" cy="323559"/>
        </p:xfrm>
        <a:graphic>
          <a:graphicData uri="http://schemas.openxmlformats.org/presentationml/2006/ole">
            <p:oleObj spid="_x0000_s27651" name="Equation" r:id="rId4" imgW="1739880" imgH="164880" progId="Equation.DSMT4">
              <p:embed/>
            </p:oleObj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571472" y="928670"/>
          <a:ext cx="4929222" cy="884214"/>
        </p:xfrm>
        <a:graphic>
          <a:graphicData uri="http://schemas.openxmlformats.org/presentationml/2006/ole">
            <p:oleObj spid="_x0000_s27652" name="Equation" r:id="rId5" imgW="2463480" imgH="444240" progId="Equation.DSMT4">
              <p:embed/>
            </p:oleObj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571472" y="1857364"/>
          <a:ext cx="5643602" cy="872855"/>
        </p:xfrm>
        <a:graphic>
          <a:graphicData uri="http://schemas.openxmlformats.org/presentationml/2006/ole">
            <p:oleObj spid="_x0000_s27654" name="Equation" r:id="rId6" imgW="2857320" imgH="444240" progId="Equation.DSMT4">
              <p:embed/>
            </p:oleObj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500034" y="2786058"/>
            <a:ext cx="80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Condição</a:t>
            </a:r>
            <a:r>
              <a:rPr lang="en-US" dirty="0" smtClean="0"/>
              <a:t> de Courant: tempo </a:t>
            </a:r>
            <a:r>
              <a:rPr lang="en-US" dirty="0" err="1" smtClean="0"/>
              <a:t>amostrado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intervalos</a:t>
            </a:r>
            <a:r>
              <a:rPr lang="en-US" dirty="0" smtClean="0"/>
              <a:t>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t</a:t>
            </a:r>
            <a:r>
              <a:rPr lang="en-US" dirty="0" smtClean="0"/>
              <a:t>, </a:t>
            </a:r>
            <a:r>
              <a:rPr lang="en-US" dirty="0" err="1" smtClean="0"/>
              <a:t>menores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intervalo</a:t>
            </a:r>
            <a:r>
              <a:rPr lang="en-US" dirty="0" smtClean="0"/>
              <a:t> de tempo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i="1" dirty="0" err="1" smtClean="0"/>
              <a:t>t</a:t>
            </a:r>
            <a:r>
              <a:rPr lang="en-US" i="1" dirty="0" smtClean="0"/>
              <a:t>’</a:t>
            </a:r>
            <a:r>
              <a:rPr lang="en-US" dirty="0" smtClean="0"/>
              <a:t> =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i="1" dirty="0" err="1" smtClean="0"/>
              <a:t>x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leva</a:t>
            </a:r>
            <a:r>
              <a:rPr lang="en-US" dirty="0" smtClean="0"/>
              <a:t> a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propagar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grade com </a:t>
            </a:r>
            <a:r>
              <a:rPr lang="en-US" dirty="0" err="1" smtClean="0"/>
              <a:t>velocidade</a:t>
            </a:r>
            <a:r>
              <a:rPr lang="en-US" dirty="0" smtClean="0"/>
              <a:t> </a:t>
            </a:r>
            <a:r>
              <a:rPr lang="en-US" i="1" dirty="0" smtClean="0"/>
              <a:t>c</a:t>
            </a:r>
            <a:r>
              <a:rPr lang="en-US" dirty="0" smtClean="0"/>
              <a:t>, i.e.,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i="1" dirty="0" err="1" smtClean="0"/>
              <a:t>t</a:t>
            </a:r>
            <a:r>
              <a:rPr lang="en-US" dirty="0" smtClean="0"/>
              <a:t> ≤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i="1" dirty="0" err="1" smtClean="0"/>
              <a:t>t</a:t>
            </a:r>
            <a:r>
              <a:rPr lang="en-US" i="1" dirty="0" smtClean="0"/>
              <a:t>’ </a:t>
            </a:r>
            <a:r>
              <a:rPr lang="en-US" dirty="0" smtClean="0"/>
              <a:t>=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i="1" dirty="0" err="1" smtClean="0"/>
              <a:t>x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  <a:r>
              <a:rPr lang="en-US" dirty="0" smtClean="0"/>
              <a:t>.</a:t>
            </a:r>
            <a:endParaRPr lang="pt-BR" dirty="0"/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3500438"/>
            <a:ext cx="375356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2910" y="4500570"/>
            <a:ext cx="44005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DISPERSÃO NUMÉRICA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1438275" y="1531939"/>
          <a:ext cx="2419345" cy="574296"/>
        </p:xfrm>
        <a:graphic>
          <a:graphicData uri="http://schemas.openxmlformats.org/presentationml/2006/ole">
            <p:oleObj spid="_x0000_s28675" name="Equation" r:id="rId4" imgW="1066680" imgH="253800" progId="Equation.DSMT4">
              <p:embed/>
            </p:oleObj>
          </a:graphicData>
        </a:graphic>
      </p:graphicFrame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071546"/>
            <a:ext cx="33242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1643042" y="2357430"/>
          <a:ext cx="5513387" cy="809625"/>
        </p:xfrm>
        <a:graphic>
          <a:graphicData uri="http://schemas.openxmlformats.org/presentationml/2006/ole">
            <p:oleObj spid="_x0000_s28678" name="Equation" r:id="rId6" imgW="3111480" imgH="457200" progId="Equation.DSMT4">
              <p:embed/>
            </p:oleObj>
          </a:graphicData>
        </a:graphic>
      </p:graphicFrame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2214546" y="3429000"/>
          <a:ext cx="4667933" cy="977907"/>
        </p:xfrm>
        <a:graphic>
          <a:graphicData uri="http://schemas.openxmlformats.org/presentationml/2006/ole">
            <p:oleObj spid="_x0000_s28680" name="Equation" r:id="rId7" imgW="2057400" imgH="431640" progId="Equation.DSMT4">
              <p:embed/>
            </p:oleObj>
          </a:graphicData>
        </a:graphic>
      </p:graphicFrame>
      <p:graphicFrame>
        <p:nvGraphicFramePr>
          <p:cNvPr id="28681" name="Object 9"/>
          <p:cNvGraphicFramePr>
            <a:graphicFrameLocks noChangeAspect="1"/>
          </p:cNvGraphicFramePr>
          <p:nvPr/>
        </p:nvGraphicFramePr>
        <p:xfrm>
          <a:off x="1500166" y="4786322"/>
          <a:ext cx="5992812" cy="949325"/>
        </p:xfrm>
        <a:graphic>
          <a:graphicData uri="http://schemas.openxmlformats.org/presentationml/2006/ole">
            <p:oleObj spid="_x0000_s28681" name="Equation" r:id="rId8" imgW="264132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4"/>
            <a:ext cx="69532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214554"/>
            <a:ext cx="8723327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928670"/>
            <a:ext cx="5038659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3286124"/>
            <a:ext cx="19716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2214554"/>
            <a:ext cx="47148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794"/>
            <a:ext cx="67722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214554"/>
            <a:ext cx="50006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3429000"/>
            <a:ext cx="35909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MEIOS CONDUTIVOS/COM PERDAS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214414" y="1428736"/>
          <a:ext cx="4429125" cy="487362"/>
        </p:xfrm>
        <a:graphic>
          <a:graphicData uri="http://schemas.openxmlformats.org/presentationml/2006/ole">
            <p:oleObj spid="_x0000_s37890" name="Equation" r:id="rId4" imgW="1726920" imgH="19044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85720" y="2000240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Substituindo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lei de </a:t>
            </a:r>
            <a:r>
              <a:rPr lang="en-US" dirty="0" err="1" smtClean="0"/>
              <a:t>Ampère</a:t>
            </a:r>
            <a:r>
              <a:rPr lang="en-US" dirty="0" smtClean="0"/>
              <a:t> e </a:t>
            </a:r>
            <a:r>
              <a:rPr lang="en-US" dirty="0" err="1" smtClean="0"/>
              <a:t>discretizando</a:t>
            </a:r>
            <a:r>
              <a:rPr lang="en-US" dirty="0" smtClean="0"/>
              <a:t> no tempo, </a:t>
            </a:r>
            <a:endParaRPr lang="pt-BR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76488" y="2709863"/>
            <a:ext cx="43910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28" y="4357694"/>
            <a:ext cx="63246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MEIOS DEPENDENTES DA FREQÜÊNCIA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5720" y="1142984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</a:t>
            </a:r>
            <a:r>
              <a:rPr lang="en-US" dirty="0" err="1" smtClean="0"/>
              <a:t>respostas</a:t>
            </a:r>
            <a:r>
              <a:rPr lang="en-US" dirty="0" smtClean="0"/>
              <a:t> do </a:t>
            </a:r>
            <a:r>
              <a:rPr lang="en-US" dirty="0" err="1" smtClean="0"/>
              <a:t>meio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eletromagnéticos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instantêneas</a:t>
            </a:r>
            <a:r>
              <a:rPr lang="en-US" dirty="0" smtClean="0"/>
              <a:t>, e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representadas</a:t>
            </a:r>
            <a:r>
              <a:rPr lang="en-US" dirty="0" smtClean="0"/>
              <a:t>, no tempo,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termos</a:t>
            </a:r>
            <a:r>
              <a:rPr lang="en-US" dirty="0" smtClean="0"/>
              <a:t> de </a:t>
            </a:r>
            <a:r>
              <a:rPr lang="en-US" dirty="0" err="1" smtClean="0"/>
              <a:t>convoluções</a:t>
            </a:r>
            <a:endParaRPr lang="pt-BR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785926"/>
            <a:ext cx="46005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285720" y="3357562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Materiais</a:t>
            </a:r>
            <a:r>
              <a:rPr lang="en-US" dirty="0" smtClean="0"/>
              <a:t> de Debye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caracterizados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permissividade</a:t>
            </a:r>
            <a:r>
              <a:rPr lang="en-US" dirty="0" smtClean="0"/>
              <a:t> </a:t>
            </a:r>
            <a:r>
              <a:rPr lang="en-US" dirty="0" err="1" smtClean="0"/>
              <a:t>dependente</a:t>
            </a:r>
            <a:r>
              <a:rPr lang="en-US" dirty="0" smtClean="0"/>
              <a:t> da </a:t>
            </a:r>
            <a:r>
              <a:rPr lang="en-US" dirty="0" err="1" smtClean="0"/>
              <a:t>freqüência</a:t>
            </a:r>
            <a:r>
              <a:rPr lang="en-US" dirty="0" smtClean="0"/>
              <a:t> com um </a:t>
            </a:r>
            <a:r>
              <a:rPr lang="en-US" dirty="0" err="1" smtClean="0"/>
              <a:t>pólo</a:t>
            </a:r>
            <a:r>
              <a:rPr lang="en-US" dirty="0" smtClean="0"/>
              <a:t> simples e </a:t>
            </a:r>
            <a:r>
              <a:rPr lang="en-US" dirty="0" err="1" smtClean="0"/>
              <a:t>complexo</a:t>
            </a:r>
            <a:r>
              <a:rPr lang="en-US" dirty="0" smtClean="0"/>
              <a:t>.</a:t>
            </a:r>
            <a:endParaRPr lang="pt-BR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4143380"/>
            <a:ext cx="36004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5214950"/>
            <a:ext cx="40767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642918"/>
            <a:ext cx="57245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643050"/>
            <a:ext cx="73056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CONDIÇÕES DE CONTORNO (INTERFACE) SIMPLES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14282" y="1357298"/>
          <a:ext cx="7489826" cy="1039813"/>
        </p:xfrm>
        <a:graphic>
          <a:graphicData uri="http://schemas.openxmlformats.org/presentationml/2006/ole">
            <p:oleObj spid="_x0000_s40962" name="Equation" r:id="rId4" imgW="2920680" imgH="406080" progId="Equation.DSMT4">
              <p:embed/>
            </p:oleObj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2428860" y="2428868"/>
          <a:ext cx="3711575" cy="552450"/>
        </p:xfrm>
        <a:graphic>
          <a:graphicData uri="http://schemas.openxmlformats.org/presentationml/2006/ole">
            <p:oleObj spid="_x0000_s40965" name="Equation" r:id="rId5" imgW="1447560" imgH="215640" progId="Equation.DSMT4">
              <p:embed/>
            </p:oleObj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071670" y="3143248"/>
          <a:ext cx="4786313" cy="1039812"/>
        </p:xfrm>
        <a:graphic>
          <a:graphicData uri="http://schemas.openxmlformats.org/presentationml/2006/ole">
            <p:oleObj spid="_x0000_s40966" name="Equation" r:id="rId6" imgW="1866600" imgH="406080" progId="Equation.DSMT4">
              <p:embed/>
            </p:oleObj>
          </a:graphicData>
        </a:graphic>
      </p:graphicFrame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00166" y="4286256"/>
            <a:ext cx="59912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EQUAÇÕES DE MAXWELL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428736"/>
            <a:ext cx="59626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2428860" y="5143512"/>
            <a:ext cx="51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condutividade</a:t>
            </a:r>
            <a:r>
              <a:rPr lang="en-US" dirty="0" smtClean="0"/>
              <a:t> </a:t>
            </a:r>
            <a:r>
              <a:rPr lang="en-US" dirty="0" err="1" smtClean="0"/>
              <a:t>elétrica</a:t>
            </a:r>
            <a:r>
              <a:rPr lang="en-US" dirty="0" smtClean="0"/>
              <a:t> (</a:t>
            </a:r>
            <a:r>
              <a:rPr lang="en-US" dirty="0" err="1" smtClean="0"/>
              <a:t>siemens</a:t>
            </a:r>
            <a:r>
              <a:rPr lang="en-US" dirty="0" smtClean="0"/>
              <a:t>/metro)</a:t>
            </a:r>
          </a:p>
          <a:p>
            <a:r>
              <a:rPr lang="en-US" dirty="0" err="1" smtClean="0"/>
              <a:t>Perdas</a:t>
            </a:r>
            <a:r>
              <a:rPr lang="en-US" dirty="0" smtClean="0"/>
              <a:t> </a:t>
            </a:r>
            <a:r>
              <a:rPr lang="en-US" dirty="0" err="1" smtClean="0"/>
              <a:t>magnéticas</a:t>
            </a:r>
            <a:r>
              <a:rPr lang="en-US" dirty="0" smtClean="0"/>
              <a:t> </a:t>
            </a:r>
            <a:r>
              <a:rPr lang="en-US" dirty="0" err="1" smtClean="0"/>
              <a:t>equivalente</a:t>
            </a:r>
            <a:r>
              <a:rPr lang="en-US" dirty="0" smtClean="0"/>
              <a:t> (ohms/metro)</a:t>
            </a:r>
            <a:endParaRPr lang="pt-BR" dirty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143512"/>
            <a:ext cx="6096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142976" y="4572008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onde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428596" y="785794"/>
            <a:ext cx="8286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Subtraindo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primeira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da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segunda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equação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,</a:t>
            </a:r>
            <a:endParaRPr lang="en-US" sz="17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/>
        </p:nvGraphicFramePr>
        <p:xfrm>
          <a:off x="2071670" y="1357298"/>
          <a:ext cx="4429156" cy="885007"/>
        </p:xfrm>
        <a:graphic>
          <a:graphicData uri="http://schemas.openxmlformats.org/presentationml/2006/ole">
            <p:oleObj spid="_x0000_s2050" name="Equation" r:id="rId4" imgW="2222280" imgH="444240" progId="Equation.DSMT4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143108" y="2357430"/>
          <a:ext cx="4214842" cy="1317138"/>
        </p:xfrm>
        <a:graphic>
          <a:graphicData uri="http://schemas.openxmlformats.org/presentationml/2006/ole">
            <p:oleObj spid="_x0000_s2052" name="Equation" r:id="rId5" imgW="2070000" imgH="647640" progId="Equation.DSMT4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928794" y="4000504"/>
          <a:ext cx="2279650" cy="379413"/>
        </p:xfrm>
        <a:graphic>
          <a:graphicData uri="http://schemas.openxmlformats.org/presentationml/2006/ole">
            <p:oleObj spid="_x0000_s2053" name="Equation" r:id="rId6" imgW="1295280" imgH="215640" progId="Equation.DSMT4">
              <p:embed/>
            </p:oleObj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4786314" y="3929066"/>
          <a:ext cx="2636837" cy="423862"/>
        </p:xfrm>
        <a:graphic>
          <a:graphicData uri="http://schemas.openxmlformats.org/presentationml/2006/ole">
            <p:oleObj spid="_x0000_s2055" name="Equation" r:id="rId7" imgW="1498320" imgH="241200" progId="Equation.DSMT4">
              <p:embed/>
            </p:oleObj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1285852" y="4714884"/>
          <a:ext cx="3399019" cy="928694"/>
        </p:xfrm>
        <a:graphic>
          <a:graphicData uri="http://schemas.openxmlformats.org/presentationml/2006/ole">
            <p:oleObj spid="_x0000_s2057" name="Equation" r:id="rId8" imgW="1485720" imgH="406080" progId="Equation.DSMT4">
              <p:embed/>
            </p:oleObj>
          </a:graphicData>
        </a:graphic>
      </p:graphicFrame>
      <p:graphicFrame>
        <p:nvGraphicFramePr>
          <p:cNvPr id="2059" name="Object 11"/>
          <p:cNvGraphicFramePr>
            <a:graphicFrameLocks noChangeAspect="1"/>
          </p:cNvGraphicFramePr>
          <p:nvPr/>
        </p:nvGraphicFramePr>
        <p:xfrm>
          <a:off x="5143504" y="4714884"/>
          <a:ext cx="2846388" cy="928688"/>
        </p:xfrm>
        <a:graphic>
          <a:graphicData uri="http://schemas.openxmlformats.org/presentationml/2006/ole">
            <p:oleObj spid="_x0000_s2059" name="Equation" r:id="rId9" imgW="1244520" imgH="406080" progId="Equation.DSMT4">
              <p:embed/>
            </p:oleObj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571472" y="5715016"/>
            <a:ext cx="82868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Estas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aproximações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diferenças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finitas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centrais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podem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ser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diretamente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introduzidas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nas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equações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de Maxwell,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tomando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devido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cuidado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satisfazer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as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condições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rotacionais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dos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campos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b="1" dirty="0" smtClean="0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b="1" dirty="0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7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4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PML (Perfect Matched Layer)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0034" y="1857364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Consideremos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plana</a:t>
            </a:r>
            <a:r>
              <a:rPr lang="en-US" dirty="0" smtClean="0"/>
              <a:t> </a:t>
            </a:r>
            <a:r>
              <a:rPr lang="en-US" dirty="0" err="1" smtClean="0"/>
              <a:t>incidindo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um semi-</a:t>
            </a:r>
            <a:r>
              <a:rPr lang="en-US" dirty="0" err="1" smtClean="0"/>
              <a:t>espaço</a:t>
            </a:r>
            <a:r>
              <a:rPr lang="en-US" dirty="0" smtClean="0"/>
              <a:t> com </a:t>
            </a:r>
            <a:r>
              <a:rPr lang="en-US" dirty="0" err="1" smtClean="0"/>
              <a:t>perdas</a:t>
            </a:r>
            <a:endParaRPr lang="pt-B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" y="2350560"/>
            <a:ext cx="8791606" cy="39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500034" y="135729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Ref. [1], </a:t>
            </a:r>
            <a:r>
              <a:rPr lang="en-US" dirty="0" err="1" smtClean="0">
                <a:solidFill>
                  <a:srgbClr val="002060"/>
                </a:solidFill>
              </a:rPr>
              <a:t>capítulo</a:t>
            </a:r>
            <a:r>
              <a:rPr lang="en-US" dirty="0" smtClean="0">
                <a:solidFill>
                  <a:srgbClr val="002060"/>
                </a:solidFill>
              </a:rPr>
              <a:t> 7. </a:t>
            </a:r>
            <a:endParaRPr lang="pt-BR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85794"/>
            <a:ext cx="71437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642910" y="3643314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Forçando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continuidade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campos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tangenciais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através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da interface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Região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1 /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Região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0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nos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leva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b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i="1" baseline="-45000" dirty="0" smtClean="0">
                <a:latin typeface="Arial" pitchFamily="34" charset="0"/>
                <a:cs typeface="Arial" pitchFamily="34" charset="0"/>
              </a:rPr>
              <a:t>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b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i="1" baseline="-45000" dirty="0" smtClean="0">
                <a:latin typeface="Arial" pitchFamily="34" charset="0"/>
                <a:cs typeface="Arial" pitchFamily="34" charset="0"/>
              </a:rPr>
              <a:t>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sen</a:t>
            </a:r>
            <a:r>
              <a:rPr lang="en-US" dirty="0" smtClean="0"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00570"/>
            <a:ext cx="67532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642918"/>
            <a:ext cx="49720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928802"/>
            <a:ext cx="743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794"/>
            <a:ext cx="61722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538" y="2071678"/>
            <a:ext cx="8780861" cy="466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642918"/>
            <a:ext cx="6257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143380"/>
            <a:ext cx="86868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0"/>
            <a:ext cx="39528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786322"/>
            <a:ext cx="59721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642918"/>
            <a:ext cx="6943725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56"/>
            <a:ext cx="741997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500570"/>
            <a:ext cx="82486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14356"/>
            <a:ext cx="68770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000504"/>
            <a:ext cx="8610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751522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to 10"/>
          <p:cNvGraphicFramePr>
            <a:graphicFrameLocks noChangeAspect="1"/>
          </p:cNvGraphicFramePr>
          <p:nvPr/>
        </p:nvGraphicFramePr>
        <p:xfrm>
          <a:off x="1714480" y="1500174"/>
          <a:ext cx="1471613" cy="749300"/>
        </p:xfrm>
        <a:graphic>
          <a:graphicData uri="http://schemas.openxmlformats.org/presentationml/2006/ole">
            <p:oleObj spid="_x0000_s3081" name="Equation" r:id="rId4" imgW="698400" imgH="355320" progId="Equation.DSMT4">
              <p:embed/>
            </p:oleObj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1714480" y="2214554"/>
          <a:ext cx="1763712" cy="749300"/>
        </p:xfrm>
        <a:graphic>
          <a:graphicData uri="http://schemas.openxmlformats.org/presentationml/2006/ole">
            <p:oleObj spid="_x0000_s3082" name="Equation" r:id="rId5" imgW="838080" imgH="355320" progId="Equation.DSMT4">
              <p:embed/>
            </p:oleObj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1714480" y="3000372"/>
          <a:ext cx="1071563" cy="373062"/>
        </p:xfrm>
        <a:graphic>
          <a:graphicData uri="http://schemas.openxmlformats.org/presentationml/2006/ole">
            <p:oleObj spid="_x0000_s3083" name="Equation" r:id="rId6" imgW="507960" imgH="177480" progId="Equation.DSMT4">
              <p:embed/>
            </p:oleObj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EQUAÇÕES DE MAXWELL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1714480" y="3429000"/>
          <a:ext cx="1017588" cy="320675"/>
        </p:xfrm>
        <a:graphic>
          <a:graphicData uri="http://schemas.openxmlformats.org/presentationml/2006/ole">
            <p:oleObj spid="_x0000_s3084" name="Equation" r:id="rId7" imgW="482400" imgH="152280" progId="Equation.DSMT4">
              <p:embed/>
            </p:oleObj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929058" y="1571612"/>
            <a:ext cx="3500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Lei de </a:t>
            </a:r>
            <a:r>
              <a:rPr lang="en-US" dirty="0" err="1" smtClean="0"/>
              <a:t>Ampère</a:t>
            </a:r>
            <a:r>
              <a:rPr lang="en-US" dirty="0" smtClean="0"/>
              <a:t> (LA)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Lei de Faraday (LF)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Lei de Gauss </a:t>
            </a:r>
            <a:r>
              <a:rPr lang="en-US" dirty="0" err="1" smtClean="0"/>
              <a:t>Elétrica</a:t>
            </a:r>
            <a:r>
              <a:rPr lang="en-US" dirty="0" smtClean="0"/>
              <a:t> (LGE)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Lei de Gauss </a:t>
            </a:r>
            <a:r>
              <a:rPr lang="en-US" dirty="0" err="1" smtClean="0"/>
              <a:t>Magnética</a:t>
            </a:r>
            <a:r>
              <a:rPr lang="en-US" dirty="0" smtClean="0"/>
              <a:t> (LGM)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4143372" y="3929066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Relações</a:t>
            </a:r>
            <a:r>
              <a:rPr lang="en-US" dirty="0" smtClean="0"/>
              <a:t> </a:t>
            </a:r>
            <a:r>
              <a:rPr lang="en-US" dirty="0" err="1" smtClean="0"/>
              <a:t>constitutivas</a:t>
            </a:r>
            <a:r>
              <a:rPr lang="en-US" dirty="0" smtClean="0"/>
              <a:t> (</a:t>
            </a:r>
            <a:r>
              <a:rPr lang="en-US" dirty="0" err="1" smtClean="0"/>
              <a:t>Meios</a:t>
            </a:r>
            <a:r>
              <a:rPr lang="en-US" dirty="0" smtClean="0"/>
              <a:t> </a:t>
            </a:r>
            <a:r>
              <a:rPr lang="en-US" dirty="0" err="1" smtClean="0"/>
              <a:t>não-dispersivos</a:t>
            </a:r>
            <a:r>
              <a:rPr lang="en-US" dirty="0" smtClean="0"/>
              <a:t>: </a:t>
            </a:r>
            <a:r>
              <a:rPr lang="en-US" dirty="0" err="1" smtClean="0"/>
              <a:t>resposta</a:t>
            </a:r>
            <a:r>
              <a:rPr lang="en-US" dirty="0" smtClean="0"/>
              <a:t> </a:t>
            </a:r>
            <a:r>
              <a:rPr lang="en-US" dirty="0" err="1" smtClean="0"/>
              <a:t>instantânea</a:t>
            </a:r>
            <a:r>
              <a:rPr lang="en-US" dirty="0" smtClean="0"/>
              <a:t>)</a:t>
            </a:r>
            <a:endParaRPr lang="pt-BR" dirty="0"/>
          </a:p>
        </p:txBody>
      </p:sp>
      <p:graphicFrame>
        <p:nvGraphicFramePr>
          <p:cNvPr id="23" name="Object 11"/>
          <p:cNvGraphicFramePr>
            <a:graphicFrameLocks noChangeAspect="1"/>
          </p:cNvGraphicFramePr>
          <p:nvPr/>
        </p:nvGraphicFramePr>
        <p:xfrm>
          <a:off x="2714612" y="4000504"/>
          <a:ext cx="965200" cy="773113"/>
        </p:xfrm>
        <a:graphic>
          <a:graphicData uri="http://schemas.openxmlformats.org/presentationml/2006/ole">
            <p:oleObj spid="_x0000_s3086" name="Equation" r:id="rId8" imgW="457200" imgH="368280" progId="Equation.DSMT4">
              <p:embed/>
            </p:oleObj>
          </a:graphicData>
        </a:graphic>
      </p:graphicFrame>
      <p:graphicFrame>
        <p:nvGraphicFramePr>
          <p:cNvPr id="3087" name="Object 15"/>
          <p:cNvGraphicFramePr>
            <a:graphicFrameLocks noChangeAspect="1"/>
          </p:cNvGraphicFramePr>
          <p:nvPr/>
        </p:nvGraphicFramePr>
        <p:xfrm>
          <a:off x="2894013" y="5000625"/>
          <a:ext cx="2994025" cy="1471613"/>
        </p:xfrm>
        <a:graphic>
          <a:graphicData uri="http://schemas.openxmlformats.org/presentationml/2006/ole">
            <p:oleObj spid="_x0000_s3087" name="Equation" r:id="rId9" imgW="1422360" imgH="698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571612"/>
            <a:ext cx="78676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14422"/>
            <a:ext cx="44862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1214422"/>
            <a:ext cx="19526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285860"/>
            <a:ext cx="611505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2285992"/>
            <a:ext cx="1504950" cy="30003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642918"/>
            <a:ext cx="3314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500174"/>
            <a:ext cx="4052887" cy="519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4624" y="1571612"/>
            <a:ext cx="4104075" cy="507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80867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928670"/>
            <a:ext cx="80867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PERFORMANCE TEÓRICA DA PML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" y="1714500"/>
            <a:ext cx="89344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71480"/>
            <a:ext cx="47339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14488"/>
            <a:ext cx="81915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929329"/>
            <a:ext cx="8572560" cy="31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14356"/>
            <a:ext cx="54578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4500570"/>
            <a:ext cx="8810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00042"/>
            <a:ext cx="2857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1714488"/>
            <a:ext cx="591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2214554"/>
            <a:ext cx="60674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00108"/>
            <a:ext cx="67341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428596" y="785794"/>
            <a:ext cx="82868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Consideremos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ondas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TE</a:t>
            </a:r>
            <a:r>
              <a:rPr lang="en-US" sz="1700" baseline="-25000" dirty="0" err="1" smtClean="0">
                <a:latin typeface="Arial" pitchFamily="34" charset="0"/>
                <a:cs typeface="Arial" pitchFamily="34" charset="0"/>
              </a:rPr>
              <a:t>z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2D (</a:t>
            </a:r>
            <a:r>
              <a:rPr lang="en-US" sz="1700" dirty="0" err="1" smtClean="0">
                <a:latin typeface="Arial" pitchFamily="34" charset="0"/>
                <a:cs typeface="Arial" pitchFamily="34" charset="0"/>
              </a:rPr>
              <a:t>plano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1700" i="1" dirty="0" smtClean="0">
                <a:latin typeface="Arial" pitchFamily="34" charset="0"/>
                <a:cs typeface="Arial" pitchFamily="34" charset="0"/>
              </a:rPr>
              <a:t>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), ∂/∂z = 0</a:t>
            </a:r>
            <a:endParaRPr lang="en-US" sz="17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2143116"/>
            <a:ext cx="5651749" cy="452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642910" y="1428736"/>
          <a:ext cx="2408237" cy="830263"/>
        </p:xfrm>
        <a:graphic>
          <a:graphicData uri="http://schemas.openxmlformats.org/presentationml/2006/ole">
            <p:oleObj spid="_x0000_s11268" name="Equation" r:id="rId5" imgW="1143000" imgH="393480" progId="Equation.DSMT4">
              <p:embed/>
            </p:oleObj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3428992" y="1428736"/>
          <a:ext cx="1658938" cy="803275"/>
        </p:xfrm>
        <a:graphic>
          <a:graphicData uri="http://schemas.openxmlformats.org/presentationml/2006/ole">
            <p:oleObj spid="_x0000_s11270" name="Equation" r:id="rId6" imgW="787320" imgH="380880" progId="Equation.DSMT4">
              <p:embed/>
            </p:oleObj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5500694" y="1428736"/>
          <a:ext cx="1658938" cy="776288"/>
        </p:xfrm>
        <a:graphic>
          <a:graphicData uri="http://schemas.openxmlformats.org/presentationml/2006/ole">
            <p:oleObj spid="_x0000_s11271" name="Equation" r:id="rId7" imgW="787320" imgH="3682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00042"/>
            <a:ext cx="4143404" cy="138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857365"/>
            <a:ext cx="6786610" cy="79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40" y="2357430"/>
            <a:ext cx="53054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500034" y="2000240"/>
            <a:ext cx="807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EXERCÍCIO PROPOSTO:</a:t>
            </a:r>
          </a:p>
          <a:p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mostrados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(</a:t>
            </a:r>
            <a:r>
              <a:rPr lang="en-US" dirty="0" err="1" smtClean="0"/>
              <a:t>TMbox</a:t>
            </a:r>
            <a:r>
              <a:rPr lang="en-US" dirty="0" smtClean="0"/>
              <a:t> e </a:t>
            </a:r>
            <a:r>
              <a:rPr lang="en-US" dirty="0" err="1" smtClean="0"/>
              <a:t>TMopen</a:t>
            </a:r>
            <a:r>
              <a:rPr lang="en-US" dirty="0" smtClean="0"/>
              <a:t>), </a:t>
            </a:r>
            <a:r>
              <a:rPr lang="en-US" dirty="0" err="1" smtClean="0"/>
              <a:t>implemente</a:t>
            </a:r>
            <a:r>
              <a:rPr lang="en-US" dirty="0" smtClean="0"/>
              <a:t> um </a:t>
            </a:r>
            <a:r>
              <a:rPr lang="en-US" dirty="0" err="1" smtClean="0"/>
              <a:t>guia</a:t>
            </a:r>
            <a:r>
              <a:rPr lang="en-US" dirty="0" smtClean="0"/>
              <a:t>-de-</a:t>
            </a:r>
            <a:r>
              <a:rPr lang="en-US" dirty="0" err="1" smtClean="0"/>
              <a:t>onda</a:t>
            </a:r>
            <a:r>
              <a:rPr lang="en-US" dirty="0" smtClean="0"/>
              <a:t> de </a:t>
            </a:r>
            <a:r>
              <a:rPr lang="en-US" dirty="0" err="1" smtClean="0"/>
              <a:t>placas</a:t>
            </a:r>
            <a:r>
              <a:rPr lang="en-US" dirty="0" smtClean="0"/>
              <a:t> </a:t>
            </a:r>
            <a:r>
              <a:rPr lang="en-US" dirty="0" err="1" smtClean="0"/>
              <a:t>paralelas</a:t>
            </a:r>
            <a:r>
              <a:rPr lang="en-US" dirty="0" smtClean="0"/>
              <a:t> </a:t>
            </a:r>
            <a:r>
              <a:rPr lang="en-US" dirty="0" smtClean="0"/>
              <a:t>e excite-o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 fundamental. </a:t>
            </a:r>
            <a:r>
              <a:rPr lang="en-US" dirty="0" err="1" smtClean="0"/>
              <a:t>Especifique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parâmetros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714356"/>
            <a:ext cx="5086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1357290" y="4214818"/>
          <a:ext cx="6689722" cy="2467014"/>
        </p:xfrm>
        <a:graphic>
          <a:graphicData uri="http://schemas.openxmlformats.org/presentationml/2006/ole">
            <p:oleObj spid="_x0000_s12292" name="Equation" r:id="rId5" imgW="3340080" imgH="1231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357298"/>
            <a:ext cx="3257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928670"/>
            <a:ext cx="3514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071810"/>
            <a:ext cx="77628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08"/>
            <a:ext cx="668655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72" y="642918"/>
            <a:ext cx="9858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7158" y="64291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2060"/>
                </a:solidFill>
                <a:cs typeface="Arial" pitchFamily="34" charset="0"/>
              </a:rPr>
              <a:t>DISCRETIZAÇÃO TEMPORAL DO FDTD</a:t>
            </a:r>
            <a:endParaRPr lang="en-US" b="1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214422"/>
            <a:ext cx="59817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1838</TotalTime>
  <Words>397</Words>
  <Application>Microsoft Office PowerPoint</Application>
  <PresentationFormat>Apresentação na tela (4:3)</PresentationFormat>
  <Paragraphs>48</Paragraphs>
  <Slides>51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3" baseType="lpstr">
      <vt:lpstr>Urbano</vt:lpstr>
      <vt:lpstr>Equation</vt:lpstr>
      <vt:lpstr>Métodos Numéricos em Eletromagnetismo</vt:lpstr>
      <vt:lpstr>FDTD – Algoritmo de Yee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PML (Perfect Matched Layer)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Unicamp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Numéricos em Eletromagnetismo</dc:title>
  <dc:creator>Leonardo André Ambrosio</dc:creator>
  <cp:lastModifiedBy>Leonardo André Ambrosio</cp:lastModifiedBy>
  <cp:revision>17</cp:revision>
  <dcterms:created xsi:type="dcterms:W3CDTF">2009-11-12T23:19:26Z</dcterms:created>
  <dcterms:modified xsi:type="dcterms:W3CDTF">2009-12-15T13:09:39Z</dcterms:modified>
</cp:coreProperties>
</file>